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0" r:id="rId5"/>
    <p:sldId id="268" r:id="rId6"/>
    <p:sldId id="258" r:id="rId7"/>
    <p:sldId id="259" r:id="rId8"/>
    <p:sldId id="263" r:id="rId9"/>
    <p:sldId id="265" r:id="rId10"/>
    <p:sldId id="262" r:id="rId11"/>
    <p:sldId id="266" r:id="rId12"/>
    <p:sldId id="261" r:id="rId13"/>
    <p:sldId id="264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71AB-0B4D-49AF-B58D-5BFBD1B2A7D2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2C6C-ED9B-4103-A118-C1166B64C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71AB-0B4D-49AF-B58D-5BFBD1B2A7D2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2C6C-ED9B-4103-A118-C1166B64C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71AB-0B4D-49AF-B58D-5BFBD1B2A7D2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2C6C-ED9B-4103-A118-C1166B64C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71AB-0B4D-49AF-B58D-5BFBD1B2A7D2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2C6C-ED9B-4103-A118-C1166B64C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71AB-0B4D-49AF-B58D-5BFBD1B2A7D2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2C6C-ED9B-4103-A118-C1166B64C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71AB-0B4D-49AF-B58D-5BFBD1B2A7D2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2C6C-ED9B-4103-A118-C1166B64C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71AB-0B4D-49AF-B58D-5BFBD1B2A7D2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2C6C-ED9B-4103-A118-C1166B64C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71AB-0B4D-49AF-B58D-5BFBD1B2A7D2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2C6C-ED9B-4103-A118-C1166B64C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71AB-0B4D-49AF-B58D-5BFBD1B2A7D2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2C6C-ED9B-4103-A118-C1166B64C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71AB-0B4D-49AF-B58D-5BFBD1B2A7D2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2C6C-ED9B-4103-A118-C1166B64C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71AB-0B4D-49AF-B58D-5BFBD1B2A7D2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D82C6C-ED9B-4103-A118-C1166B64C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C571AB-0B4D-49AF-B58D-5BFBD1B2A7D2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D82C6C-ED9B-4103-A118-C1166B64CE0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thfreedictionar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7851648" cy="1828800"/>
          </a:xfrm>
        </p:spPr>
        <p:txBody>
          <a:bodyPr>
            <a:noAutofit/>
          </a:bodyPr>
          <a:lstStyle/>
          <a:p>
            <a:r>
              <a:rPr lang="en-US" sz="7200" dirty="0" smtClean="0"/>
              <a:t>Winery Cleaning Equipment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19600"/>
            <a:ext cx="7854696" cy="1752600"/>
          </a:xfrm>
        </p:spPr>
        <p:txBody>
          <a:bodyPr/>
          <a:lstStyle/>
          <a:p>
            <a:r>
              <a:rPr lang="en-US" dirty="0" smtClean="0"/>
              <a:t>Joe Lutomske</a:t>
            </a:r>
          </a:p>
          <a:p>
            <a:r>
              <a:rPr lang="en-US" dirty="0" smtClean="0"/>
              <a:t>enotools.com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12/11/09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Bottling Room &amp; Equipment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Bottling lines require strict sanitation for preventing the spread of:</a:t>
            </a:r>
          </a:p>
          <a:p>
            <a:r>
              <a:rPr lang="en-US" sz="1600" dirty="0" smtClean="0"/>
              <a:t>TCA- cork, bottle boxes, or corker jaws, bottle dust</a:t>
            </a:r>
          </a:p>
          <a:p>
            <a:r>
              <a:rPr lang="en-US" sz="1600" dirty="0" smtClean="0"/>
              <a:t>Spontaneous fermentation (Sparkling </a:t>
            </a:r>
            <a:r>
              <a:rPr lang="en-US" sz="1600" dirty="0" err="1" smtClean="0"/>
              <a:t>Baco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“Brett”</a:t>
            </a:r>
          </a:p>
          <a:p>
            <a:r>
              <a:rPr lang="en-US" sz="1600" dirty="0" smtClean="0"/>
              <a:t>Any other issue stemming from good wine rinsed through dirty equipment.</a:t>
            </a:r>
          </a:p>
          <a:p>
            <a:pPr>
              <a:buNone/>
            </a:pPr>
            <a:r>
              <a:rPr lang="en-US" dirty="0" smtClean="0"/>
              <a:t>Cleaning methods:</a:t>
            </a:r>
          </a:p>
          <a:p>
            <a:r>
              <a:rPr lang="en-US" sz="1600" dirty="0" smtClean="0"/>
              <a:t>Manual Labor</a:t>
            </a:r>
          </a:p>
          <a:p>
            <a:r>
              <a:rPr lang="en-US" sz="1600" dirty="0" smtClean="0"/>
              <a:t>Steam</a:t>
            </a:r>
          </a:p>
          <a:p>
            <a:r>
              <a:rPr lang="en-US" sz="1600" dirty="0" smtClean="0"/>
              <a:t>Ozone</a:t>
            </a:r>
          </a:p>
          <a:p>
            <a:r>
              <a:rPr lang="en-US" sz="1600" dirty="0" smtClean="0"/>
              <a:t>Chemicals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457200"/>
            <a:ext cx="5257800" cy="1143000"/>
          </a:xfrm>
        </p:spPr>
        <p:txBody>
          <a:bodyPr/>
          <a:lstStyle/>
          <a:p>
            <a:r>
              <a:rPr lang="en-US" b="1" dirty="0" smtClean="0"/>
              <a:t>Barrel Room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5400" dirty="0" smtClean="0"/>
              <a:t>The barrel room should not smell like a cave!</a:t>
            </a:r>
          </a:p>
          <a:p>
            <a:pPr algn="ctr">
              <a:buNone/>
            </a:pPr>
            <a:r>
              <a:rPr lang="en-US" sz="1400" dirty="0" smtClean="0"/>
              <a:t>(“Great Fruit. What a nice vineyard. Interesting.”)</a:t>
            </a:r>
          </a:p>
          <a:p>
            <a:r>
              <a:rPr lang="en-US" sz="2400" dirty="0" smtClean="0"/>
              <a:t>Any time moisture, chlorine, and wood/ paper particles meet: hello, TCA</a:t>
            </a:r>
          </a:p>
          <a:p>
            <a:r>
              <a:rPr lang="en-US" sz="2400" dirty="0" smtClean="0"/>
              <a:t>Avoid using pressure treated wood</a:t>
            </a:r>
          </a:p>
          <a:p>
            <a:r>
              <a:rPr lang="en-US" sz="2400" dirty="0" smtClean="0"/>
              <a:t>Clean the room itself</a:t>
            </a:r>
          </a:p>
          <a:p>
            <a:r>
              <a:rPr lang="en-US" sz="2400" dirty="0" smtClean="0"/>
              <a:t>Clean the barrels</a:t>
            </a:r>
          </a:p>
          <a:p>
            <a:r>
              <a:rPr lang="en-US" sz="2400" dirty="0" smtClean="0"/>
              <a:t>SANITIZE the wine thief between uses; Every time!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4" name="Picture 3" descr="barrel c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609600"/>
            <a:ext cx="1675420" cy="1252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Barrel Cleaners 1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dirty="0" smtClean="0"/>
              <a:t>How do you clean your barrels?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343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(Water, ozone, steam, sulphur, </a:t>
            </a:r>
            <a:r>
              <a:rPr lang="en-US" dirty="0" err="1" smtClean="0"/>
              <a:t>chem</a:t>
            </a:r>
            <a:r>
              <a:rPr lang="en-US" dirty="0" smtClean="0"/>
              <a:t>- tab?)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Barrel Cleaners 2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Content Placeholder 3" descr="Aaquablaster 3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600200"/>
            <a:ext cx="1965074" cy="3393506"/>
          </a:xfrm>
        </p:spPr>
      </p:pic>
      <p:pic>
        <p:nvPicPr>
          <p:cNvPr id="5" name="Picture 4" descr="barrel spray 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05000"/>
            <a:ext cx="2743200" cy="2743200"/>
          </a:xfrm>
          <a:prstGeom prst="rect">
            <a:avLst/>
          </a:prstGeom>
        </p:spPr>
      </p:pic>
      <p:pic>
        <p:nvPicPr>
          <p:cNvPr id="6" name="Picture 5" descr="barrel_washing_pi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8138" y="685800"/>
            <a:ext cx="2279561" cy="57546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1816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Carlsen Spray Ball</a:t>
            </a:r>
          </a:p>
          <a:p>
            <a:r>
              <a:rPr lang="en-US" dirty="0" smtClean="0"/>
              <a:t>With wand, $300.00</a:t>
            </a:r>
          </a:p>
          <a:p>
            <a:r>
              <a:rPr lang="en-US" dirty="0" smtClean="0"/>
              <a:t>Pump- driven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5105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Aaquatools</a:t>
            </a:r>
            <a:r>
              <a:rPr lang="en-US" dirty="0" smtClean="0"/>
              <a:t> 360</a:t>
            </a:r>
          </a:p>
          <a:p>
            <a:r>
              <a:rPr lang="en-US" dirty="0" smtClean="0"/>
              <a:t>$2800.00</a:t>
            </a:r>
          </a:p>
          <a:p>
            <a:r>
              <a:rPr lang="en-US" dirty="0" smtClean="0"/>
              <a:t>Requires pressure washer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Bottling Line Cleaning/ Sanitizing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/>
              <a:t>-Hot Water, Ozone*, or Steam?</a:t>
            </a:r>
            <a:endParaRPr lang="en-US" sz="4000" b="1" dirty="0"/>
          </a:p>
        </p:txBody>
      </p:sp>
      <p:pic>
        <p:nvPicPr>
          <p:cNvPr id="4" name="Picture 3" descr="Ste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133600"/>
            <a:ext cx="2844800" cy="2667000"/>
          </a:xfrm>
          <a:prstGeom prst="rect">
            <a:avLst/>
          </a:prstGeom>
        </p:spPr>
      </p:pic>
      <p:pic>
        <p:nvPicPr>
          <p:cNvPr id="5" name="Picture 4" descr="drop_of_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133600"/>
            <a:ext cx="2519680" cy="2590800"/>
          </a:xfrm>
          <a:prstGeom prst="rect">
            <a:avLst/>
          </a:prstGeom>
        </p:spPr>
      </p:pic>
      <p:pic>
        <p:nvPicPr>
          <p:cNvPr id="6" name="Picture 5" descr="Oz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1828800"/>
            <a:ext cx="2876937" cy="32804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029200"/>
            <a:ext cx="20342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 Unknown</a:t>
            </a:r>
          </a:p>
          <a:p>
            <a:r>
              <a:rPr lang="en-US" dirty="0" smtClean="0"/>
              <a:t>Hot water</a:t>
            </a:r>
          </a:p>
          <a:p>
            <a:r>
              <a:rPr lang="en-US" dirty="0" smtClean="0"/>
              <a:t>160 – 200 degrees f</a:t>
            </a:r>
          </a:p>
          <a:p>
            <a:r>
              <a:rPr lang="en-US" dirty="0" smtClean="0"/>
              <a:t>30 – 15 minutes</a:t>
            </a:r>
          </a:p>
          <a:p>
            <a:r>
              <a:rPr lang="en-US" dirty="0" smtClean="0"/>
              <a:t>Wastes water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49530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Ozone</a:t>
            </a:r>
          </a:p>
          <a:p>
            <a:r>
              <a:rPr lang="en-US" dirty="0" smtClean="0"/>
              <a:t>$1,200- $11,000</a:t>
            </a:r>
          </a:p>
          <a:p>
            <a:r>
              <a:rPr lang="en-US" dirty="0" smtClean="0"/>
              <a:t>Fastest</a:t>
            </a:r>
          </a:p>
          <a:p>
            <a:r>
              <a:rPr lang="en-US" dirty="0" smtClean="0"/>
              <a:t>Medium water use</a:t>
            </a:r>
          </a:p>
          <a:p>
            <a:r>
              <a:rPr lang="en-US" dirty="0" smtClean="0"/>
              <a:t>*Only kills what it touches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4953000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Steam Generator</a:t>
            </a:r>
          </a:p>
          <a:p>
            <a:r>
              <a:rPr lang="en-US" dirty="0" smtClean="0"/>
              <a:t>$1200- $4500</a:t>
            </a:r>
          </a:p>
          <a:p>
            <a:r>
              <a:rPr lang="en-US" dirty="0" smtClean="0"/>
              <a:t>Dangerous to flesh</a:t>
            </a:r>
          </a:p>
          <a:p>
            <a:r>
              <a:rPr lang="en-US" dirty="0" smtClean="0"/>
              <a:t>Lower water consumption</a:t>
            </a:r>
          </a:p>
          <a:p>
            <a:r>
              <a:rPr lang="en-US" dirty="0" smtClean="0"/>
              <a:t>15 minutes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Not All Barrels are Wood</a:t>
            </a:r>
            <a:endParaRPr lang="en-US" b="1" dirty="0"/>
          </a:p>
        </p:txBody>
      </p:sp>
      <p:pic>
        <p:nvPicPr>
          <p:cNvPr id="4" name="Picture 3" descr="Stainless Steel Barrels Dru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09800"/>
            <a:ext cx="4394685" cy="3299679"/>
          </a:xfrm>
          <a:prstGeom prst="rect">
            <a:avLst/>
          </a:prstGeom>
        </p:spPr>
      </p:pic>
      <p:pic>
        <p:nvPicPr>
          <p:cNvPr id="5" name="Picture 4" descr="TranStore-Square239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905000"/>
            <a:ext cx="3606546" cy="341852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Ozone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Test the machine on YOUR water</a:t>
            </a:r>
          </a:p>
          <a:p>
            <a:r>
              <a:rPr lang="en-US" sz="4000" dirty="0" smtClean="0"/>
              <a:t>Warranty?</a:t>
            </a:r>
          </a:p>
          <a:p>
            <a:r>
              <a:rPr lang="en-US" sz="4000" dirty="0" smtClean="0"/>
              <a:t>Service?</a:t>
            </a:r>
          </a:p>
          <a:p>
            <a:r>
              <a:rPr lang="en-US" sz="4000" dirty="0" smtClean="0"/>
              <a:t>Training?</a:t>
            </a:r>
          </a:p>
          <a:p>
            <a:r>
              <a:rPr lang="en-US" sz="4000" dirty="0" smtClean="0"/>
              <a:t>REFERENCES</a:t>
            </a:r>
            <a:endParaRPr lang="en-US" sz="4000" dirty="0"/>
          </a:p>
        </p:txBody>
      </p:sp>
      <p:pic>
        <p:nvPicPr>
          <p:cNvPr id="4" name="Picture 3" descr="ozone molecu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743200"/>
            <a:ext cx="2743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912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 smtClean="0"/>
              <a:t>Q&amp;A</a:t>
            </a:r>
            <a:endParaRPr lang="en-US" sz="9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Definition of a Winemaker: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www.thfreedictionary.com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Noun1.winemaker</a:t>
            </a:r>
            <a:r>
              <a:rPr lang="en-US" dirty="0" smtClean="0"/>
              <a:t> : someone who makes wine</a:t>
            </a:r>
          </a:p>
          <a:p>
            <a:pPr>
              <a:buNone/>
            </a:pPr>
            <a:r>
              <a:rPr lang="en-US" dirty="0" smtClean="0"/>
              <a:t>             </a:t>
            </a:r>
          </a:p>
          <a:p>
            <a:r>
              <a:rPr lang="en-US" dirty="0" smtClean="0"/>
              <a:t>Andrew Meggitt, Winemaker, St. James Winery defines as, “A guy (or girl) who spends half his time cleaning”.</a:t>
            </a:r>
          </a:p>
          <a:p>
            <a:endParaRPr lang="en-US" dirty="0"/>
          </a:p>
        </p:txBody>
      </p:sp>
      <p:pic>
        <p:nvPicPr>
          <p:cNvPr id="4" name="Picture 3" descr="Janit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343400"/>
            <a:ext cx="1780032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Why Clean?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10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800" u="sng" dirty="0" smtClean="0"/>
              <a:t>Improve product quality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800" dirty="0" smtClean="0"/>
              <a:t>Prevent microbial issues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800" dirty="0" smtClean="0"/>
              <a:t>Reduce the likelihood of cross-contamination between batches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800" dirty="0" smtClean="0"/>
              <a:t>Minimize or eliminate shielding residues or coatings which harbor  anaerobic microbes/ bacteria.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800" dirty="0" smtClean="0"/>
              <a:t>Increased productivity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800" dirty="0" smtClean="0"/>
              <a:t>Improved employee safety and morale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ub bru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990600"/>
            <a:ext cx="1524000" cy="1524000"/>
          </a:xfrm>
          <a:prstGeom prst="rect">
            <a:avLst/>
          </a:prstGeom>
        </p:spPr>
      </p:pic>
      <p:pic>
        <p:nvPicPr>
          <p:cNvPr id="4" name="Picture 3" descr="boo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514600"/>
            <a:ext cx="396240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Clothing/ Equipment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Chemicals</a:t>
            </a:r>
          </a:p>
          <a:p>
            <a:r>
              <a:rPr lang="en-US" dirty="0" smtClean="0"/>
              <a:t>Waterproof Boots, clothes, and gloves.</a:t>
            </a:r>
          </a:p>
          <a:p>
            <a:r>
              <a:rPr lang="en-US" dirty="0" smtClean="0"/>
              <a:t>Buckets</a:t>
            </a:r>
          </a:p>
          <a:p>
            <a:r>
              <a:rPr lang="en-US" dirty="0" smtClean="0"/>
              <a:t>Scrub Brushes</a:t>
            </a:r>
          </a:p>
          <a:p>
            <a:r>
              <a:rPr lang="en-US" dirty="0" smtClean="0"/>
              <a:t>Lots of running water- Cold and Hot</a:t>
            </a:r>
          </a:p>
          <a:p>
            <a:r>
              <a:rPr lang="en-US" dirty="0" smtClean="0"/>
              <a:t>Pressure Washer</a:t>
            </a:r>
          </a:p>
          <a:p>
            <a:r>
              <a:rPr lang="en-US" dirty="0" smtClean="0"/>
              <a:t>Spray ball or tank/ barrel washer</a:t>
            </a:r>
          </a:p>
          <a:p>
            <a:r>
              <a:rPr lang="en-US" dirty="0" smtClean="0"/>
              <a:t>Wash- Down Hose</a:t>
            </a:r>
          </a:p>
          <a:p>
            <a:r>
              <a:rPr lang="en-US" dirty="0" smtClean="0"/>
              <a:t>Steam Generator ?</a:t>
            </a:r>
          </a:p>
          <a:p>
            <a:r>
              <a:rPr lang="en-US" dirty="0" smtClean="0"/>
              <a:t>Ozone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Pressure Washers &amp; Hot Water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 descr="KEW Poseidon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133600"/>
            <a:ext cx="1828800" cy="2084832"/>
          </a:xfrm>
          <a:prstGeom prst="rect">
            <a:avLst/>
          </a:prstGeom>
        </p:spPr>
      </p:pic>
      <p:pic>
        <p:nvPicPr>
          <p:cNvPr id="5" name="Picture 4" descr="Karcher Electro H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209800"/>
            <a:ext cx="2612181" cy="1988820"/>
          </a:xfrm>
          <a:prstGeom prst="rect">
            <a:avLst/>
          </a:prstGeom>
        </p:spPr>
      </p:pic>
      <p:pic>
        <p:nvPicPr>
          <p:cNvPr id="6" name="Picture 5" descr="Noritz NM- 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2133600"/>
            <a:ext cx="1371600" cy="20409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2590800"/>
            <a:ext cx="566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+</a:t>
            </a: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2514600"/>
            <a:ext cx="609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=</a:t>
            </a:r>
            <a:endParaRPr lang="en-US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4196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Aaquatools</a:t>
            </a:r>
            <a:r>
              <a:rPr lang="en-US" dirty="0" smtClean="0"/>
              <a:t> KEW Poseidon 7</a:t>
            </a:r>
          </a:p>
          <a:p>
            <a:r>
              <a:rPr lang="en-US" dirty="0" smtClean="0"/>
              <a:t>$4500.00</a:t>
            </a:r>
          </a:p>
          <a:p>
            <a:r>
              <a:rPr lang="en-US" dirty="0" smtClean="0"/>
              <a:t>Bullet- Proof and will get things CLEAN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4495800"/>
            <a:ext cx="19587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Aaquatools</a:t>
            </a:r>
            <a:endParaRPr lang="en-US" dirty="0" smtClean="0"/>
          </a:p>
          <a:p>
            <a:r>
              <a:rPr lang="en-US" dirty="0" smtClean="0"/>
              <a:t>Noritz 132M</a:t>
            </a:r>
          </a:p>
          <a:p>
            <a:r>
              <a:rPr lang="en-US" dirty="0" smtClean="0"/>
              <a:t>$4199</a:t>
            </a:r>
          </a:p>
          <a:p>
            <a:r>
              <a:rPr lang="en-US" dirty="0" smtClean="0"/>
              <a:t>Greener.</a:t>
            </a:r>
          </a:p>
          <a:p>
            <a:r>
              <a:rPr lang="en-US" dirty="0" smtClean="0"/>
              <a:t>LP gas or Propane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1" y="44958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brands- Hot carts, etc. $3000-$9000</a:t>
            </a:r>
          </a:p>
          <a:p>
            <a:r>
              <a:rPr lang="en-US" dirty="0" smtClean="0"/>
              <a:t>Pro: Convenient. </a:t>
            </a:r>
          </a:p>
          <a:p>
            <a:r>
              <a:rPr lang="en-US" dirty="0" smtClean="0"/>
              <a:t>Cons:</a:t>
            </a:r>
          </a:p>
          <a:p>
            <a:r>
              <a:rPr lang="en-US" dirty="0" smtClean="0"/>
              <a:t>Diesel Fumes or Electric Hungry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Areas of the Winery to be Cleaned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981200"/>
            <a:ext cx="2895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Tank Room</a:t>
            </a:r>
          </a:p>
          <a:p>
            <a:r>
              <a:rPr lang="en-US" dirty="0" smtClean="0"/>
              <a:t>Barrel Room</a:t>
            </a:r>
          </a:p>
          <a:p>
            <a:r>
              <a:rPr lang="en-US" dirty="0" smtClean="0"/>
              <a:t>Bottling Room</a:t>
            </a:r>
          </a:p>
          <a:p>
            <a:r>
              <a:rPr lang="en-US" dirty="0" smtClean="0"/>
              <a:t>Crushpad</a:t>
            </a:r>
          </a:p>
          <a:p>
            <a:r>
              <a:rPr lang="en-US" dirty="0" smtClean="0"/>
              <a:t>Restrooms</a:t>
            </a:r>
          </a:p>
          <a:p>
            <a:r>
              <a:rPr lang="en-US" dirty="0" smtClean="0"/>
              <a:t>Parking Lot</a:t>
            </a:r>
          </a:p>
          <a:p>
            <a:r>
              <a:rPr lang="en-US" dirty="0" smtClean="0"/>
              <a:t>Tasting Room</a:t>
            </a:r>
          </a:p>
          <a:p>
            <a:r>
              <a:rPr lang="en-US" dirty="0" smtClean="0"/>
              <a:t>Warehouse</a:t>
            </a:r>
          </a:p>
          <a:p>
            <a:endParaRPr lang="en-US" dirty="0"/>
          </a:p>
        </p:txBody>
      </p:sp>
      <p:pic>
        <p:nvPicPr>
          <p:cNvPr id="5" name="Picture 4" descr="barr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4267200"/>
            <a:ext cx="2743200" cy="1834516"/>
          </a:xfrm>
          <a:prstGeom prst="rect">
            <a:avLst/>
          </a:prstGeom>
        </p:spPr>
      </p:pic>
      <p:pic>
        <p:nvPicPr>
          <p:cNvPr id="4" name="Picture 3" descr="used_winery_tank_11350_gall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905000"/>
            <a:ext cx="2743200" cy="209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Tank Room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Floors, walls, ceiling, tanks, hoses, hardware, heat exchanger-</a:t>
            </a:r>
          </a:p>
          <a:p>
            <a:r>
              <a:rPr lang="en-US" dirty="0" smtClean="0"/>
              <a:t>Before and after crush, transferring wine</a:t>
            </a:r>
          </a:p>
          <a:p>
            <a:r>
              <a:rPr lang="en-US" dirty="0" smtClean="0"/>
              <a:t>Hot and cold water</a:t>
            </a:r>
          </a:p>
          <a:p>
            <a:r>
              <a:rPr lang="en-US" dirty="0" smtClean="0"/>
              <a:t>Pressure Washer</a:t>
            </a:r>
          </a:p>
          <a:p>
            <a:r>
              <a:rPr lang="en-US" dirty="0" smtClean="0"/>
              <a:t>Hot Water Heater</a:t>
            </a:r>
          </a:p>
          <a:p>
            <a:r>
              <a:rPr lang="en-US" dirty="0" smtClean="0"/>
              <a:t>Hose Pigs</a:t>
            </a:r>
          </a:p>
          <a:p>
            <a:r>
              <a:rPr lang="en-US" dirty="0" smtClean="0"/>
              <a:t>Tank Cleaner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Cleaning Tanks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79120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DA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981200"/>
            <a:ext cx="6781800" cy="4390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Tank Cleaners : The Price Ranges</a:t>
            </a:r>
            <a:endParaRPr lang="en-US" b="1" dirty="0"/>
          </a:p>
        </p:txBody>
      </p:sp>
      <p:pic>
        <p:nvPicPr>
          <p:cNvPr id="4" name="Picture 3" descr="Gamaj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905000"/>
            <a:ext cx="2321169" cy="2514600"/>
          </a:xfrm>
          <a:prstGeom prst="rect">
            <a:avLst/>
          </a:prstGeom>
        </p:spPr>
      </p:pic>
      <p:pic>
        <p:nvPicPr>
          <p:cNvPr id="5" name="Picture 4" descr="Carlsen tank clea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905000"/>
            <a:ext cx="2086328" cy="2590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48768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: $2500-$4500</a:t>
            </a:r>
          </a:p>
          <a:p>
            <a:r>
              <a:rPr lang="en-US" dirty="0" smtClean="0"/>
              <a:t>Requires $4,500 pressure washer.</a:t>
            </a:r>
          </a:p>
          <a:p>
            <a:r>
              <a:rPr lang="en-US" dirty="0" smtClean="0"/>
              <a:t>VERY effective. Not water saving.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46482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Cost: $1800</a:t>
            </a:r>
          </a:p>
          <a:p>
            <a:r>
              <a:rPr lang="en-US" dirty="0" smtClean="0"/>
              <a:t>Uses your existing pump to </a:t>
            </a:r>
            <a:r>
              <a:rPr lang="en-US" dirty="0" err="1" smtClean="0"/>
              <a:t>recirculate</a:t>
            </a:r>
            <a:endParaRPr lang="en-US" dirty="0" smtClean="0"/>
          </a:p>
          <a:p>
            <a:r>
              <a:rPr lang="en-US" dirty="0" smtClean="0"/>
              <a:t>Effective, if chemical is used. Saves water.</a:t>
            </a:r>
            <a:endParaRPr lang="en-US" dirty="0"/>
          </a:p>
        </p:txBody>
      </p:sp>
      <p:pic>
        <p:nvPicPr>
          <p:cNvPr id="10" name="Picture 9" descr="StaticSprayBal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905000"/>
            <a:ext cx="2209800" cy="25191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46482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Cost: $150-$300</a:t>
            </a:r>
          </a:p>
          <a:p>
            <a:r>
              <a:rPr lang="en-US" dirty="0" smtClean="0"/>
              <a:t>High Flow Low Pressure. Pump Driven.</a:t>
            </a:r>
          </a:p>
          <a:p>
            <a:r>
              <a:rPr lang="en-US" dirty="0" smtClean="0"/>
              <a:t>Use with chemical. </a:t>
            </a:r>
            <a:r>
              <a:rPr lang="en-US" dirty="0" err="1" smtClean="0"/>
              <a:t>Recirculate</a:t>
            </a:r>
            <a:r>
              <a:rPr lang="en-US" dirty="0" smtClean="0"/>
              <a:t> 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818</TotalTime>
  <Words>502</Words>
  <Application>Microsoft Office PowerPoint</Application>
  <PresentationFormat>On-screen Show (4:3)</PresentationFormat>
  <Paragraphs>128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Winery Cleaning Equipment</vt:lpstr>
      <vt:lpstr>Definition of a Winemaker:</vt:lpstr>
      <vt:lpstr>Why Clean?</vt:lpstr>
      <vt:lpstr>Clothing/ Equipment</vt:lpstr>
      <vt:lpstr>Pressure Washers &amp; Hot Water </vt:lpstr>
      <vt:lpstr>Areas of the Winery to be Cleaned </vt:lpstr>
      <vt:lpstr>Tank Room </vt:lpstr>
      <vt:lpstr>Cleaning Tanks</vt:lpstr>
      <vt:lpstr>Tank Cleaners : The Price Ranges</vt:lpstr>
      <vt:lpstr>Bottling Room &amp; Equipment</vt:lpstr>
      <vt:lpstr>Barrel Room</vt:lpstr>
      <vt:lpstr>Barrel Cleaners 1 </vt:lpstr>
      <vt:lpstr>Barrel Cleaners 2 </vt:lpstr>
      <vt:lpstr>Bottling Line Cleaning/ Sanitizing -Hot Water, Ozone*, or Steam?</vt:lpstr>
      <vt:lpstr>Not All Barrels are Wood</vt:lpstr>
      <vt:lpstr>Ozone</vt:lpstr>
      <vt:lpstr>Q&amp;A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Winery Cleaning Equipment</dc:title>
  <dc:creator>Joe Lutomske</dc:creator>
  <cp:lastModifiedBy>Joe Lutomske</cp:lastModifiedBy>
  <cp:revision>79</cp:revision>
  <dcterms:created xsi:type="dcterms:W3CDTF">2009-11-06T16:45:10Z</dcterms:created>
  <dcterms:modified xsi:type="dcterms:W3CDTF">2009-12-11T19:22:53Z</dcterms:modified>
</cp:coreProperties>
</file>