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58" r:id="rId5"/>
    <p:sldId id="259" r:id="rId6"/>
    <p:sldId id="260" r:id="rId7"/>
    <p:sldId id="265" r:id="rId8"/>
    <p:sldId id="269" r:id="rId9"/>
    <p:sldId id="262" r:id="rId10"/>
    <p:sldId id="268" r:id="rId11"/>
    <p:sldId id="263" r:id="rId12"/>
    <p:sldId id="264"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p:cViewPr varScale="1">
        <p:scale>
          <a:sx n="33" d="100"/>
          <a:sy n="33" d="100"/>
        </p:scale>
        <p:origin x="-636" y="-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D081FDF-CA7D-47DB-8739-080E3E931FF6}" type="datetimeFigureOut">
              <a:rPr lang="en-US" smtClean="0"/>
              <a:pPr/>
              <a:t>11/1/2012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8573238-EBFF-4AB1-812D-C68F242BE3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081FDF-CA7D-47DB-8739-080E3E931FF6}"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3238-EBFF-4AB1-812D-C68F242BE3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081FDF-CA7D-47DB-8739-080E3E931FF6}"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3238-EBFF-4AB1-812D-C68F242BE3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081FDF-CA7D-47DB-8739-080E3E931FF6}"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3238-EBFF-4AB1-812D-C68F242BE3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081FDF-CA7D-47DB-8739-080E3E931FF6}"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3238-EBFF-4AB1-812D-C68F242BE3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081FDF-CA7D-47DB-8739-080E3E931FF6}" type="datetimeFigureOut">
              <a:rPr lang="en-US" smtClean="0"/>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73238-EBFF-4AB1-812D-C68F242BE3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081FDF-CA7D-47DB-8739-080E3E931FF6}" type="datetimeFigureOut">
              <a:rPr lang="en-US" smtClean="0"/>
              <a:pPr/>
              <a:t>11/1/2012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73238-EBFF-4AB1-812D-C68F242BE3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081FDF-CA7D-47DB-8739-080E3E931FF6}" type="datetimeFigureOut">
              <a:rPr lang="en-US" smtClean="0"/>
              <a:pPr/>
              <a:t>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73238-EBFF-4AB1-812D-C68F242BE3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81FDF-CA7D-47DB-8739-080E3E931FF6}" type="datetimeFigureOut">
              <a:rPr lang="en-US" smtClean="0"/>
              <a:pPr/>
              <a:t>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73238-EBFF-4AB1-812D-C68F242BE3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081FDF-CA7D-47DB-8739-080E3E931FF6}" type="datetimeFigureOut">
              <a:rPr lang="en-US" smtClean="0"/>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73238-EBFF-4AB1-812D-C68F242BE3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081FDF-CA7D-47DB-8739-080E3E931FF6}" type="datetimeFigureOut">
              <a:rPr lang="en-US" smtClean="0"/>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8573238-EBFF-4AB1-812D-C68F242BE3D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081FDF-CA7D-47DB-8739-080E3E931FF6}" type="datetimeFigureOut">
              <a:rPr lang="en-US" smtClean="0"/>
              <a:pPr/>
              <a:t>11/1/2012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8573238-EBFF-4AB1-812D-C68F242BE3D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osha.gov/pls/oshaweb/owadisp.show_document?p_table=STANDARDS&amp;p_id=9992&amp;p_text_version=FALSE"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743200"/>
          </a:xfrm>
        </p:spPr>
        <p:txBody>
          <a:bodyPr>
            <a:normAutofit fontScale="90000"/>
          </a:bodyPr>
          <a:lstStyle/>
          <a:p>
            <a:pPr algn="just"/>
            <a:r>
              <a:rPr lang="en-US" sz="10700" dirty="0" smtClean="0"/>
              <a:t/>
            </a:r>
            <a:br>
              <a:rPr lang="en-US" sz="10700" dirty="0" smtClean="0"/>
            </a:br>
            <a:r>
              <a:rPr lang="en-US" sz="10700" dirty="0" smtClean="0"/>
              <a:t/>
            </a:r>
            <a:br>
              <a:rPr lang="en-US" sz="10700" dirty="0" smtClean="0"/>
            </a:br>
            <a:r>
              <a:rPr lang="en-US" sz="10700" dirty="0" smtClean="0"/>
              <a:t/>
            </a:r>
            <a:br>
              <a:rPr lang="en-US" sz="10700" dirty="0" smtClean="0"/>
            </a:br>
            <a:r>
              <a:rPr lang="en-US" sz="10700" dirty="0" smtClean="0"/>
              <a:t/>
            </a:r>
            <a:br>
              <a:rPr lang="en-US" sz="10700" dirty="0" smtClean="0"/>
            </a:br>
            <a:r>
              <a:rPr lang="en-US" sz="10700" dirty="0" smtClean="0"/>
              <a:t/>
            </a:r>
            <a:br>
              <a:rPr lang="en-US" sz="10700" dirty="0" smtClean="0"/>
            </a:br>
            <a:r>
              <a:rPr lang="en-US" sz="10700" dirty="0" smtClean="0"/>
              <a:t>OZONE:</a:t>
            </a:r>
            <a:r>
              <a:rPr lang="en-US" dirty="0" smtClean="0"/>
              <a:t/>
            </a:r>
            <a:br>
              <a:rPr lang="en-US" dirty="0" smtClean="0"/>
            </a:br>
            <a:endParaRPr lang="en-US" dirty="0"/>
          </a:p>
        </p:txBody>
      </p:sp>
      <p:sp>
        <p:nvSpPr>
          <p:cNvPr id="3" name="Subtitle 2"/>
          <p:cNvSpPr>
            <a:spLocks noGrp="1"/>
          </p:cNvSpPr>
          <p:nvPr>
            <p:ph type="subTitle" idx="1"/>
          </p:nvPr>
        </p:nvSpPr>
        <p:spPr>
          <a:xfrm>
            <a:off x="533400" y="3228536"/>
            <a:ext cx="7854696" cy="2943664"/>
          </a:xfrm>
        </p:spPr>
        <p:txBody>
          <a:bodyPr>
            <a:normAutofit fontScale="92500" lnSpcReduction="10000"/>
          </a:bodyPr>
          <a:lstStyle/>
          <a:p>
            <a:pPr algn="ctr"/>
            <a:endParaRPr lang="en-US" sz="4800" dirty="0" smtClean="0"/>
          </a:p>
          <a:p>
            <a:pPr algn="ctr"/>
            <a:r>
              <a:rPr lang="en-US" sz="4800" dirty="0" smtClean="0"/>
              <a:t>Oxygen Gone Wild</a:t>
            </a:r>
          </a:p>
          <a:p>
            <a:pPr algn="ctr"/>
            <a:endParaRPr lang="en-US" sz="4800" dirty="0" smtClean="0"/>
          </a:p>
          <a:p>
            <a:r>
              <a:rPr lang="en-US" sz="3500" dirty="0" smtClean="0"/>
              <a:t>Joe Lutomske</a:t>
            </a:r>
            <a:endParaRPr lang="en-US" sz="35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zone Machine Construct.jpg"/>
          <p:cNvPicPr>
            <a:picLocks noChangeAspect="1"/>
          </p:cNvPicPr>
          <p:nvPr/>
        </p:nvPicPr>
        <p:blipFill>
          <a:blip r:embed="rId2" cstate="print"/>
          <a:stretch>
            <a:fillRect/>
          </a:stretch>
        </p:blipFill>
        <p:spPr>
          <a:xfrm>
            <a:off x="381000" y="1066800"/>
            <a:ext cx="8465820" cy="550926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zone Pacific.jpg"/>
          <p:cNvPicPr>
            <a:picLocks noChangeAspect="1"/>
          </p:cNvPicPr>
          <p:nvPr/>
        </p:nvPicPr>
        <p:blipFill>
          <a:blip r:embed="rId2" cstate="print"/>
          <a:stretch>
            <a:fillRect/>
          </a:stretch>
        </p:blipFill>
        <p:spPr>
          <a:xfrm>
            <a:off x="5143500" y="609600"/>
            <a:ext cx="4000500" cy="6096000"/>
          </a:xfrm>
          <a:prstGeom prst="rect">
            <a:avLst/>
          </a:prstGeom>
        </p:spPr>
      </p:pic>
      <p:pic>
        <p:nvPicPr>
          <p:cNvPr id="5" name="Picture 4" descr="Destroyer-Plus-5.jpg"/>
          <p:cNvPicPr>
            <a:picLocks noChangeAspect="1"/>
          </p:cNvPicPr>
          <p:nvPr/>
        </p:nvPicPr>
        <p:blipFill>
          <a:blip r:embed="rId3" cstate="print"/>
          <a:stretch>
            <a:fillRect/>
          </a:stretch>
        </p:blipFill>
        <p:spPr>
          <a:xfrm>
            <a:off x="3429000" y="1905000"/>
            <a:ext cx="2155372" cy="3352800"/>
          </a:xfrm>
          <a:prstGeom prst="rect">
            <a:avLst/>
          </a:prstGeom>
        </p:spPr>
      </p:pic>
      <p:pic>
        <p:nvPicPr>
          <p:cNvPr id="6" name="Picture 5" descr="ozone del.png"/>
          <p:cNvPicPr>
            <a:picLocks noChangeAspect="1"/>
          </p:cNvPicPr>
          <p:nvPr/>
        </p:nvPicPr>
        <p:blipFill>
          <a:blip r:embed="rId4" cstate="print"/>
          <a:stretch>
            <a:fillRect/>
          </a:stretch>
        </p:blipFill>
        <p:spPr>
          <a:xfrm>
            <a:off x="152400" y="609600"/>
            <a:ext cx="3333334" cy="3333334"/>
          </a:xfrm>
          <a:prstGeom prst="rect">
            <a:avLst/>
          </a:prstGeom>
        </p:spPr>
      </p:pic>
      <p:pic>
        <p:nvPicPr>
          <p:cNvPr id="2" name="Picture 1" descr="Carlsen oZONE.jpg"/>
          <p:cNvPicPr>
            <a:picLocks noChangeAspect="1"/>
          </p:cNvPicPr>
          <p:nvPr/>
        </p:nvPicPr>
        <p:blipFill>
          <a:blip r:embed="rId5" cstate="print"/>
          <a:stretch>
            <a:fillRect/>
          </a:stretch>
        </p:blipFill>
        <p:spPr>
          <a:xfrm>
            <a:off x="685800" y="3962400"/>
            <a:ext cx="2529953" cy="271211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Ozone Suppliers</a:t>
            </a:r>
            <a:endParaRPr lang="en-US" sz="6600" b="1" dirty="0"/>
          </a:p>
        </p:txBody>
      </p:sp>
      <p:sp>
        <p:nvSpPr>
          <p:cNvPr id="3" name="Content Placeholder 2"/>
          <p:cNvSpPr>
            <a:spLocks noGrp="1"/>
          </p:cNvSpPr>
          <p:nvPr>
            <p:ph idx="1"/>
          </p:nvPr>
        </p:nvSpPr>
        <p:spPr/>
        <p:txBody>
          <a:bodyPr/>
          <a:lstStyle/>
          <a:p>
            <a:r>
              <a:rPr lang="en-US" sz="5400" dirty="0" smtClean="0"/>
              <a:t>Carlsen &amp; Associates</a:t>
            </a:r>
          </a:p>
          <a:p>
            <a:r>
              <a:rPr lang="en-US" sz="5400" dirty="0" smtClean="0"/>
              <a:t>McClain Ozone</a:t>
            </a:r>
          </a:p>
          <a:p>
            <a:r>
              <a:rPr lang="en-US" sz="5400" dirty="0" smtClean="0"/>
              <a:t>Del Ozone</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idx="1"/>
          </p:nvPr>
        </p:nvSpPr>
        <p:spPr/>
        <p:txBody>
          <a:bodyPr/>
          <a:lstStyle/>
          <a:p>
            <a:r>
              <a:rPr lang="en-US" dirty="0" smtClean="0"/>
              <a:t>Q&amp;A Time!!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a:t>
            </a:r>
            <a:endParaRPr lang="en-US" dirty="0"/>
          </a:p>
        </p:txBody>
      </p:sp>
      <p:sp>
        <p:nvSpPr>
          <p:cNvPr id="3" name="Text Placeholder 2"/>
          <p:cNvSpPr>
            <a:spLocks noGrp="1"/>
          </p:cNvSpPr>
          <p:nvPr>
            <p:ph type="body" idx="1"/>
          </p:nvPr>
        </p:nvSpPr>
        <p:spPr/>
        <p:txBody>
          <a:bodyPr>
            <a:normAutofit/>
          </a:bodyPr>
          <a:lstStyle/>
          <a:p>
            <a:r>
              <a:rPr lang="en-US" sz="3600" dirty="0" smtClean="0"/>
              <a:t>What is Ozone?</a:t>
            </a:r>
            <a:endParaRPr lang="en-US" sz="3600" dirty="0"/>
          </a:p>
        </p:txBody>
      </p:sp>
      <p:pic>
        <p:nvPicPr>
          <p:cNvPr id="4" name="Picture 3" descr="o3.jpg"/>
          <p:cNvPicPr>
            <a:picLocks noChangeAspect="1"/>
          </p:cNvPicPr>
          <p:nvPr/>
        </p:nvPicPr>
        <p:blipFill>
          <a:blip r:embed="rId2" cstate="print"/>
          <a:stretch>
            <a:fillRect/>
          </a:stretch>
        </p:blipFill>
        <p:spPr>
          <a:xfrm>
            <a:off x="4800600" y="3429000"/>
            <a:ext cx="2590800" cy="2590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Ozone?</a:t>
            </a:r>
            <a:endParaRPr lang="en-US" dirty="0"/>
          </a:p>
        </p:txBody>
      </p:sp>
      <p:sp>
        <p:nvSpPr>
          <p:cNvPr id="3" name="Content Placeholder 2"/>
          <p:cNvSpPr>
            <a:spLocks noGrp="1"/>
          </p:cNvSpPr>
          <p:nvPr>
            <p:ph idx="1"/>
          </p:nvPr>
        </p:nvSpPr>
        <p:spPr/>
        <p:txBody>
          <a:bodyPr>
            <a:normAutofit/>
          </a:bodyPr>
          <a:lstStyle/>
          <a:p>
            <a:r>
              <a:rPr lang="en-US" b="1" dirty="0" smtClean="0"/>
              <a:t>Synonyms:</a:t>
            </a:r>
            <a:r>
              <a:rPr lang="en-US" dirty="0" smtClean="0"/>
              <a:t> </a:t>
            </a:r>
            <a:r>
              <a:rPr lang="en-US" dirty="0" err="1" smtClean="0"/>
              <a:t>Triatomic</a:t>
            </a:r>
            <a:r>
              <a:rPr lang="en-US" dirty="0" smtClean="0"/>
              <a:t> oxygen</a:t>
            </a:r>
            <a:br>
              <a:rPr lang="en-US" dirty="0" smtClean="0"/>
            </a:br>
            <a:r>
              <a:rPr lang="en-US" b="1" dirty="0" smtClean="0"/>
              <a:t>CAS No.:</a:t>
            </a:r>
            <a:r>
              <a:rPr lang="en-US" dirty="0" smtClean="0"/>
              <a:t> 10028-15-6</a:t>
            </a:r>
            <a:br>
              <a:rPr lang="en-US" dirty="0" smtClean="0"/>
            </a:br>
            <a:r>
              <a:rPr lang="en-US" b="1" dirty="0" smtClean="0"/>
              <a:t>Molecular Weight: </a:t>
            </a:r>
            <a:r>
              <a:rPr lang="en-US" dirty="0" smtClean="0"/>
              <a:t>48.0 </a:t>
            </a:r>
            <a:r>
              <a:rPr lang="en-US" dirty="0" smtClean="0">
                <a:solidFill>
                  <a:srgbClr val="FF0000"/>
                </a:solidFill>
              </a:rPr>
              <a:t>Heavier than CO2!</a:t>
            </a:r>
            <a:br>
              <a:rPr lang="en-US" dirty="0" smtClean="0">
                <a:solidFill>
                  <a:srgbClr val="FF0000"/>
                </a:solidFill>
              </a:rPr>
            </a:br>
            <a:r>
              <a:rPr lang="en-US" b="1" dirty="0" smtClean="0"/>
              <a:t>Chemical Formula:</a:t>
            </a:r>
            <a:r>
              <a:rPr lang="en-US" dirty="0" smtClean="0"/>
              <a:t> O</a:t>
            </a:r>
            <a:r>
              <a:rPr lang="en-US" baseline="-25000" dirty="0" smtClean="0"/>
              <a:t>3</a:t>
            </a:r>
            <a:endParaRPr lang="en-US" dirty="0" smtClean="0"/>
          </a:p>
          <a:p>
            <a:r>
              <a:rPr lang="en-US" dirty="0" smtClean="0"/>
              <a:t>Delivered in bubbles by water</a:t>
            </a:r>
          </a:p>
          <a:p>
            <a:r>
              <a:rPr lang="en-US" dirty="0" smtClean="0"/>
              <a:t>Gaseous </a:t>
            </a:r>
          </a:p>
          <a:p>
            <a:r>
              <a:rPr lang="en-US" dirty="0" smtClean="0"/>
              <a:t>Blue</a:t>
            </a:r>
          </a:p>
          <a:p>
            <a:r>
              <a:rPr lang="en-US" dirty="0" smtClean="0"/>
              <a:t>Unstable</a:t>
            </a:r>
          </a:p>
          <a:p>
            <a:r>
              <a:rPr lang="en-US" dirty="0" smtClean="0"/>
              <a:t>Smells like lightning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Ozone Safe?</a:t>
            </a:r>
            <a:endParaRPr lang="en-US" dirty="0"/>
          </a:p>
        </p:txBody>
      </p:sp>
      <p:sp>
        <p:nvSpPr>
          <p:cNvPr id="3" name="Text Placeholder 2"/>
          <p:cNvSpPr>
            <a:spLocks noGrp="1"/>
          </p:cNvSpPr>
          <p:nvPr>
            <p:ph type="body" idx="1"/>
          </p:nvPr>
        </p:nvSpPr>
        <p:spPr/>
        <p:txBody>
          <a:bodyPr/>
          <a:lstStyle/>
          <a:p>
            <a:r>
              <a:rPr lang="en-US" dirty="0" smtClean="0"/>
              <a:t>MSDS</a:t>
            </a:r>
            <a:endParaRPr lang="en-US" dirty="0"/>
          </a:p>
        </p:txBody>
      </p:sp>
      <p:sp>
        <p:nvSpPr>
          <p:cNvPr id="4" name="Text Placeholder 3"/>
          <p:cNvSpPr>
            <a:spLocks noGrp="1"/>
          </p:cNvSpPr>
          <p:nvPr>
            <p:ph type="body" sz="half" idx="3"/>
          </p:nvPr>
        </p:nvSpPr>
        <p:spPr/>
        <p:txBody>
          <a:bodyPr/>
          <a:lstStyle/>
          <a:p>
            <a:r>
              <a:rPr lang="en-US" dirty="0" smtClean="0"/>
              <a:t>OSHA</a:t>
            </a:r>
            <a:endParaRPr lang="en-US" dirty="0"/>
          </a:p>
        </p:txBody>
      </p:sp>
      <p:sp>
        <p:nvSpPr>
          <p:cNvPr id="5" name="Content Placeholder 4"/>
          <p:cNvSpPr>
            <a:spLocks noGrp="1"/>
          </p:cNvSpPr>
          <p:nvPr>
            <p:ph sz="quarter" idx="2"/>
          </p:nvPr>
        </p:nvSpPr>
        <p:spPr/>
        <p:txBody>
          <a:bodyPr/>
          <a:lstStyle/>
          <a:p>
            <a:r>
              <a:rPr lang="en-US" dirty="0" smtClean="0"/>
              <a:t>Hazard? Yes.</a:t>
            </a:r>
          </a:p>
          <a:p>
            <a:r>
              <a:rPr lang="en-US" b="1" dirty="0" smtClean="0"/>
              <a:t>Inhalation: </a:t>
            </a:r>
            <a:r>
              <a:rPr lang="en-US" dirty="0" smtClean="0"/>
              <a:t>Causes dryness of the mouth, coughing, and irritates the nose, throat, and chest. May cause difficulty in breathing, headache, and fatigue. The characteristic sharp, irritating odor is readily detectable at low concentrations (0.01 to 0.05 </a:t>
            </a:r>
            <a:r>
              <a:rPr lang="en-US" dirty="0" err="1" smtClean="0"/>
              <a:t>ppm</a:t>
            </a:r>
            <a:r>
              <a:rPr lang="en-US" dirty="0" smtClean="0"/>
              <a:t>).</a:t>
            </a:r>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smtClean="0"/>
              <a:t>Hazard? No.</a:t>
            </a:r>
          </a:p>
          <a:p>
            <a:r>
              <a:rPr lang="en-US" dirty="0" smtClean="0"/>
              <a:t>OSHA Permissible Exposure Limit (PEL) for General Industry: </a:t>
            </a:r>
            <a:r>
              <a:rPr lang="en-US" dirty="0" smtClean="0">
                <a:hlinkClick r:id="rId2" tooltip="29 CFR 1910.1000 Z-1 Table - Limits for Air Contaminants"/>
              </a:rPr>
              <a:t>29 CFR 1910.1000 Z-1 Table</a:t>
            </a:r>
            <a:r>
              <a:rPr lang="en-US" dirty="0" smtClean="0"/>
              <a:t> -- 0.1 </a:t>
            </a:r>
            <a:r>
              <a:rPr lang="en-US" dirty="0" err="1" smtClean="0"/>
              <a:t>ppm</a:t>
            </a:r>
            <a:r>
              <a:rPr lang="en-US" dirty="0" smtClean="0"/>
              <a:t>, 0.2 mg/m</a:t>
            </a:r>
            <a:r>
              <a:rPr lang="en-US" baseline="30000" dirty="0" smtClean="0"/>
              <a:t>3</a:t>
            </a:r>
            <a:r>
              <a:rPr lang="en-US" dirty="0" smtClean="0"/>
              <a:t> TWA (8 hour shift)</a:t>
            </a:r>
          </a:p>
          <a:p>
            <a:r>
              <a:rPr lang="en-US" dirty="0" smtClean="0"/>
              <a:t>Aggravates Asthma</a:t>
            </a:r>
          </a:p>
          <a:p>
            <a:r>
              <a:rPr lang="en-US" dirty="0" smtClean="0"/>
              <a:t>Health Effects: Irritation-Eyes, Nose, Throat, Skin---Marked (HE14); Lung edema (HE11), Cumulative lung damage (HE10), Respiratory sensitization (HE9).</a:t>
            </a:r>
          </a:p>
          <a:p>
            <a:r>
              <a:rPr lang="en-US" dirty="0" smtClean="0"/>
              <a:t>Fatal  at 5ppm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Good For?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Ozone is the most reactive substance known</a:t>
            </a:r>
          </a:p>
          <a:p>
            <a:r>
              <a:rPr lang="en-US" dirty="0" smtClean="0"/>
              <a:t>Ozone instantly annihilates enzymes, microbial membranes and unpleasant taste- and odor-causing compounds.</a:t>
            </a:r>
          </a:p>
          <a:p>
            <a:r>
              <a:rPr lang="en-US" dirty="0" smtClean="0"/>
              <a:t>Ozone destroys on contact all known bacteria, virus, molds, spores, yeast, mildew, microscopic fungi and </a:t>
            </a:r>
            <a:r>
              <a:rPr lang="en-US" dirty="0" err="1" smtClean="0"/>
              <a:t>biofilms</a:t>
            </a:r>
            <a:r>
              <a:rPr lang="en-US" dirty="0" smtClean="0"/>
              <a:t> (toughened colonies of microorganisms on surfaces).</a:t>
            </a:r>
          </a:p>
          <a:p>
            <a:r>
              <a:rPr lang="en-US" dirty="0" smtClean="0"/>
              <a:t>Ozone kills microbes much faster than weaker oxidizers like chlorine—up to 5,000 times faster. But unlike chlorine, ozone oxidation leaves no harmful or foul byproducts and residue only oxygen.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Wineries Use Ozone?</a:t>
            </a:r>
            <a:endParaRPr lang="en-US" dirty="0"/>
          </a:p>
        </p:txBody>
      </p:sp>
      <p:sp>
        <p:nvSpPr>
          <p:cNvPr id="3" name="Content Placeholder 2"/>
          <p:cNvSpPr>
            <a:spLocks noGrp="1"/>
          </p:cNvSpPr>
          <p:nvPr>
            <p:ph idx="1"/>
          </p:nvPr>
        </p:nvSpPr>
        <p:spPr/>
        <p:txBody>
          <a:bodyPr/>
          <a:lstStyle/>
          <a:p>
            <a:r>
              <a:rPr lang="en-US" sz="4000" dirty="0" smtClean="0"/>
              <a:t>For Sanitizing and Deodorizing</a:t>
            </a:r>
          </a:p>
          <a:p>
            <a:r>
              <a:rPr lang="en-US" sz="4000" dirty="0" smtClean="0"/>
              <a:t>Part of a barrel cleaning program</a:t>
            </a:r>
          </a:p>
          <a:p>
            <a:r>
              <a:rPr lang="en-US" sz="4000" dirty="0" smtClean="0"/>
              <a:t>Tank rinse</a:t>
            </a:r>
          </a:p>
          <a:p>
            <a:r>
              <a:rPr lang="en-US" sz="4000" dirty="0" smtClean="0"/>
              <a:t>Floors, walls, drains, ceilings</a:t>
            </a:r>
          </a:p>
          <a:p>
            <a:r>
              <a:rPr lang="en-US" sz="4000" dirty="0" smtClean="0"/>
              <a:t>Bottling line rinse</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Enemies of Ozone</a:t>
            </a:r>
            <a:endParaRPr lang="en-US" dirty="0"/>
          </a:p>
        </p:txBody>
      </p:sp>
      <p:sp>
        <p:nvSpPr>
          <p:cNvPr id="3" name="Content Placeholder 2"/>
          <p:cNvSpPr>
            <a:spLocks noGrp="1"/>
          </p:cNvSpPr>
          <p:nvPr>
            <p:ph idx="1"/>
          </p:nvPr>
        </p:nvSpPr>
        <p:spPr/>
        <p:txBody>
          <a:bodyPr/>
          <a:lstStyle/>
          <a:p>
            <a:r>
              <a:rPr lang="en-US" dirty="0" smtClean="0"/>
              <a:t>Natural Rubber</a:t>
            </a:r>
          </a:p>
          <a:p>
            <a:r>
              <a:rPr lang="en-US" dirty="0" smtClean="0"/>
              <a:t>Your favorite boots</a:t>
            </a:r>
          </a:p>
          <a:p>
            <a:r>
              <a:rPr lang="en-US" dirty="0" smtClean="0"/>
              <a:t>Old hoses</a:t>
            </a:r>
          </a:p>
          <a:p>
            <a:r>
              <a:rPr lang="en-US" dirty="0" smtClean="0"/>
              <a:t>Bacteria causing Nail polish remover, band- aid, vinegar, sweaty horse, ball- glove, mousiness, rancid peanut butter, geranium, etc. in your wine.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smtClean="0"/>
              <a:t>C.Y.A.</a:t>
            </a:r>
            <a:endParaRPr lang="en-US" sz="8000" b="1" dirty="0"/>
          </a:p>
        </p:txBody>
      </p:sp>
      <p:pic>
        <p:nvPicPr>
          <p:cNvPr id="4" name="Content Placeholder 3" descr="ozone sensor.jpg"/>
          <p:cNvPicPr>
            <a:picLocks noGrp="1" noChangeAspect="1"/>
          </p:cNvPicPr>
          <p:nvPr>
            <p:ph idx="1"/>
          </p:nvPr>
        </p:nvPicPr>
        <p:blipFill>
          <a:blip r:embed="rId2" cstate="print"/>
          <a:stretch>
            <a:fillRect/>
          </a:stretch>
        </p:blipFill>
        <p:spPr>
          <a:xfrm>
            <a:off x="1645708" y="1935163"/>
            <a:ext cx="5852583" cy="4389437"/>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a:t>
            </a:r>
            <a:endParaRPr lang="en-US" dirty="0"/>
          </a:p>
        </p:txBody>
      </p:sp>
      <p:sp>
        <p:nvSpPr>
          <p:cNvPr id="3" name="Text Placeholder 2"/>
          <p:cNvSpPr>
            <a:spLocks noGrp="1"/>
          </p:cNvSpPr>
          <p:nvPr>
            <p:ph type="body" idx="1"/>
          </p:nvPr>
        </p:nvSpPr>
        <p:spPr/>
        <p:txBody>
          <a:bodyPr>
            <a:normAutofit/>
          </a:bodyPr>
          <a:lstStyle/>
          <a:p>
            <a:r>
              <a:rPr lang="en-US" sz="3600" dirty="0" smtClean="0"/>
              <a:t>Shopping for Ozone</a:t>
            </a:r>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TotalTime>
  <Words>324</Words>
  <Application>Microsoft Office PowerPoint</Application>
  <PresentationFormat>On-screen Show (4:3)</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     OZONE: </vt:lpstr>
      <vt:lpstr>Part 1</vt:lpstr>
      <vt:lpstr>What is Ozone?</vt:lpstr>
      <vt:lpstr>Is Ozone Safe?</vt:lpstr>
      <vt:lpstr>What Is It Good For?</vt:lpstr>
      <vt:lpstr>How Can Wineries Use Ozone?</vt:lpstr>
      <vt:lpstr>Enemies of Ozone</vt:lpstr>
      <vt:lpstr>C.Y.A.</vt:lpstr>
      <vt:lpstr>Part 2 </vt:lpstr>
      <vt:lpstr>Slide 10</vt:lpstr>
      <vt:lpstr>Slide 11</vt:lpstr>
      <vt:lpstr>Ozone Suppliers</vt:lpstr>
      <vt:lpstr>Conclusion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OZONE:</dc:title>
  <dc:creator>Joe Lutomske</dc:creator>
  <cp:lastModifiedBy>Joe Lutomske</cp:lastModifiedBy>
  <cp:revision>12</cp:revision>
  <dcterms:created xsi:type="dcterms:W3CDTF">2010-03-25T02:28:22Z</dcterms:created>
  <dcterms:modified xsi:type="dcterms:W3CDTF">2012-11-01T16:23:33Z</dcterms:modified>
</cp:coreProperties>
</file>